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11"/>
  </p:notesMasterIdLst>
  <p:sldIdLst>
    <p:sldId id="337" r:id="rId4"/>
    <p:sldId id="543" r:id="rId5"/>
    <p:sldId id="518" r:id="rId6"/>
    <p:sldId id="515" r:id="rId7"/>
    <p:sldId id="516" r:id="rId8"/>
    <p:sldId id="536" r:id="rId9"/>
    <p:sldId id="526" r:id="rId10"/>
    <p:sldId id="544" r:id="rId12"/>
    <p:sldId id="524" r:id="rId13"/>
    <p:sldId id="545" r:id="rId14"/>
    <p:sldId id="546" r:id="rId15"/>
    <p:sldId id="547" r:id="rId16"/>
    <p:sldId id="548" r:id="rId17"/>
    <p:sldId id="549" r:id="rId18"/>
    <p:sldId id="525" r:id="rId19"/>
    <p:sldId id="540" r:id="rId20"/>
    <p:sldId id="541" r:id="rId21"/>
    <p:sldId id="542" r:id="rId22"/>
    <p:sldId id="550" r:id="rId23"/>
  </p:sldIdLst>
  <p:sldSz cx="12192000" cy="6858000"/>
  <p:notesSz cx="6797675" cy="9874250"/>
  <p:custDataLst>
    <p:tags r:id="rId2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5050"/>
    <a:srgbClr val="3366FF"/>
    <a:srgbClr val="FFFF00"/>
    <a:srgbClr val="00FF00"/>
    <a:srgbClr val="BFBC3E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4" autoAdjust="0"/>
    <p:restoredTop sz="93826" autoAdjust="0"/>
  </p:normalViewPr>
  <p:slideViewPr>
    <p:cSldViewPr>
      <p:cViewPr varScale="1">
        <p:scale>
          <a:sx n="83" d="100"/>
          <a:sy n="83" d="100"/>
        </p:scale>
        <p:origin x="826" y="48"/>
      </p:cViewPr>
      <p:guideLst>
        <p:guide orient="horz" pos="2233"/>
        <p:guide pos="38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866" y="-108"/>
      </p:cViewPr>
      <p:guideLst>
        <p:guide orient="horz" pos="3215"/>
        <p:guide pos="2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12B5F9-4FE7-4431-9582-311E3B80F4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0" y="10490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4AFF3-86E8-4E0F-9A17-0B5B4813604F}" type="datetime1">
              <a:rPr lang="zh-CN" altLang="en-US" smtClean="0"/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072640" y="4426536"/>
            <a:ext cx="81998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思源宋体 CN Heavy"/>
                <a:ea typeface="隶书" panose="02010509060101010101" pitchFamily="49" charset="-122"/>
                <a:cs typeface="Times New Roman" panose="02020603050405020304" pitchFamily="18" charset="0"/>
              </a:rPr>
              <a:t>人工智能学院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思源宋体 CN Heavy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071180" y="5875821"/>
            <a:ext cx="6221794" cy="341302"/>
            <a:chOff x="2250296" y="2965463"/>
            <a:chExt cx="6221794" cy="341302"/>
          </a:xfrm>
        </p:grpSpPr>
        <p:grpSp>
          <p:nvGrpSpPr>
            <p:cNvPr id="52" name="组合 51"/>
            <p:cNvGrpSpPr/>
            <p:nvPr/>
          </p:nvGrpSpPr>
          <p:grpSpPr>
            <a:xfrm>
              <a:off x="2250296" y="2965463"/>
              <a:ext cx="3896504" cy="341302"/>
              <a:chOff x="2250296" y="2858500"/>
              <a:chExt cx="3896504" cy="341302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2250296" y="2859397"/>
                <a:ext cx="3896504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吴端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   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肖一鸣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   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徐佳浩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   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 Light" panose="020B0502040204020203" charset="-122"/>
                  </a:rPr>
                  <a:t>尹成祥</a:t>
                </a:r>
                <a:endParaRPr lang="zh-CN" altLang="en-US" dirty="0">
                  <a:solidFill>
                    <a:prstClr val="white"/>
                  </a:solidFill>
                  <a:latin typeface="微软雅黑 Light" panose="020B0502040204020203" charset="-122"/>
                </a:endParaRPr>
              </a:p>
            </p:txBody>
          </p:sp>
          <p:sp>
            <p:nvSpPr>
              <p:cNvPr id="57" name="副标题 16"/>
              <p:cNvSpPr txBox="1"/>
              <p:nvPr/>
            </p:nvSpPr>
            <p:spPr>
              <a:xfrm>
                <a:off x="5264082" y="2858500"/>
                <a:ext cx="64" cy="30604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sp>
          <p:nvSpPr>
            <p:cNvPr id="54" name="矩形: 圆角 53"/>
            <p:cNvSpPr/>
            <p:nvPr/>
          </p:nvSpPr>
          <p:spPr>
            <a:xfrm>
              <a:off x="6706720" y="2966360"/>
              <a:ext cx="1765370" cy="34040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rPr>
                <a:t>2022.5.25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90720" y="2179320"/>
            <a:ext cx="336296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图着色问题</a:t>
            </a:r>
            <a:endParaRPr lang="zh-CN" altLang="en-US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r>
              <a:rPr lang="zh-CN" altLang="en-US"/>
              <a:t>搜索树</a:t>
            </a:r>
            <a:r>
              <a:rPr lang="en-US" altLang="zh-CN"/>
              <a:t>(</a:t>
            </a:r>
            <a:r>
              <a:rPr lang="zh-CN" altLang="en-US"/>
              <a:t>其中一个可行解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35505" y="206121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87170" y="306895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135505" y="3068955"/>
            <a:ext cx="413385" cy="43243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3" idx="4"/>
            <a:endCxn id="3" idx="0"/>
          </p:cNvCxnSpPr>
          <p:nvPr/>
        </p:nvCxnSpPr>
        <p:spPr>
          <a:xfrm>
            <a:off x="2342515" y="2493645"/>
            <a:ext cx="0" cy="57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搜索树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其中一个可行解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35505" y="206121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87170" y="306895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135505" y="3068955"/>
            <a:ext cx="413385" cy="43243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3" idx="4"/>
            <a:endCxn id="3" idx="0"/>
          </p:cNvCxnSpPr>
          <p:nvPr/>
        </p:nvCxnSpPr>
        <p:spPr>
          <a:xfrm>
            <a:off x="2342515" y="2493645"/>
            <a:ext cx="0" cy="57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487170" y="429323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36140" y="429577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85110" y="429577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5"/>
            <a:endCxn id="8" idx="0"/>
          </p:cNvCxnSpPr>
          <p:nvPr/>
        </p:nvCxnSpPr>
        <p:spPr>
          <a:xfrm>
            <a:off x="2488565" y="3437890"/>
            <a:ext cx="503555" cy="85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搜索树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其中一个可行解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35505" y="206121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87170" y="306895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135505" y="3068955"/>
            <a:ext cx="413385" cy="43243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3" idx="4"/>
            <a:endCxn id="3" idx="0"/>
          </p:cNvCxnSpPr>
          <p:nvPr/>
        </p:nvCxnSpPr>
        <p:spPr>
          <a:xfrm>
            <a:off x="2342515" y="2493645"/>
            <a:ext cx="0" cy="57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487170" y="429323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36140" y="429577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85110" y="429577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5"/>
            <a:endCxn id="8" idx="0"/>
          </p:cNvCxnSpPr>
          <p:nvPr/>
        </p:nvCxnSpPr>
        <p:spPr>
          <a:xfrm>
            <a:off x="2488565" y="3437890"/>
            <a:ext cx="503555" cy="85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252980" y="537337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802255" y="5373370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59785" y="5373370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8" idx="3"/>
            <a:endCxn id="10" idx="7"/>
          </p:cNvCxnSpPr>
          <p:nvPr/>
        </p:nvCxnSpPr>
        <p:spPr>
          <a:xfrm flipH="1">
            <a:off x="2606040" y="4664710"/>
            <a:ext cx="239395" cy="77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4"/>
            <a:endCxn id="11" idx="0"/>
          </p:cNvCxnSpPr>
          <p:nvPr/>
        </p:nvCxnSpPr>
        <p:spPr>
          <a:xfrm>
            <a:off x="2992120" y="4728210"/>
            <a:ext cx="17145" cy="64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搜索树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其中一个可行解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35505" y="206121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487170" y="306895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135505" y="3068955"/>
            <a:ext cx="413385" cy="432435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3" idx="4"/>
            <a:endCxn id="3" idx="0"/>
          </p:cNvCxnSpPr>
          <p:nvPr/>
        </p:nvCxnSpPr>
        <p:spPr>
          <a:xfrm>
            <a:off x="2342515" y="2493645"/>
            <a:ext cx="0" cy="57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487170" y="429323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36140" y="429577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85110" y="429577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5"/>
            <a:endCxn id="8" idx="0"/>
          </p:cNvCxnSpPr>
          <p:nvPr/>
        </p:nvCxnSpPr>
        <p:spPr>
          <a:xfrm>
            <a:off x="2488565" y="3437890"/>
            <a:ext cx="503555" cy="85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252980" y="537337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802255" y="5373370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59785" y="5373370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8" idx="3"/>
            <a:endCxn id="10" idx="7"/>
          </p:cNvCxnSpPr>
          <p:nvPr/>
        </p:nvCxnSpPr>
        <p:spPr>
          <a:xfrm flipH="1">
            <a:off x="2606040" y="4664710"/>
            <a:ext cx="239395" cy="77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4"/>
            <a:endCxn id="11" idx="0"/>
          </p:cNvCxnSpPr>
          <p:nvPr/>
        </p:nvCxnSpPr>
        <p:spPr>
          <a:xfrm>
            <a:off x="2992120" y="4728210"/>
            <a:ext cx="17145" cy="64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2279541" cy="608856"/>
          </a:xfrm>
        </p:spPr>
        <p:txBody>
          <a:bodyPr/>
          <a:lstStyle/>
          <a:p>
            <a:r>
              <a:rPr lang="zh-CN" altLang="en-US"/>
              <a:t>完整搜索树</a:t>
            </a: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663565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50520" y="1701165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925445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05580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85715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919605" y="177292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664200" y="170116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71025" y="1709420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19605" y="321246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44520" y="321246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71720" y="321246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27800" y="321246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183880" y="321246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552305" y="321246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21" idx="2"/>
            <a:endCxn id="2" idx="7"/>
          </p:cNvCxnSpPr>
          <p:nvPr/>
        </p:nvCxnSpPr>
        <p:spPr>
          <a:xfrm flipH="1">
            <a:off x="2272665" y="1269365"/>
            <a:ext cx="3390900" cy="56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" idx="0"/>
            <a:endCxn id="21" idx="4"/>
          </p:cNvCxnSpPr>
          <p:nvPr/>
        </p:nvCxnSpPr>
        <p:spPr>
          <a:xfrm flipH="1" flipV="1">
            <a:off x="5870575" y="1485265"/>
            <a:ext cx="635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1" idx="6"/>
            <a:endCxn id="5" idx="1"/>
          </p:cNvCxnSpPr>
          <p:nvPr/>
        </p:nvCxnSpPr>
        <p:spPr>
          <a:xfrm>
            <a:off x="6076950" y="1269365"/>
            <a:ext cx="3454400" cy="5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" idx="4"/>
            <a:endCxn id="7" idx="0"/>
          </p:cNvCxnSpPr>
          <p:nvPr/>
        </p:nvCxnSpPr>
        <p:spPr>
          <a:xfrm>
            <a:off x="2126615" y="2205355"/>
            <a:ext cx="0" cy="100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" idx="5"/>
            <a:endCxn id="8" idx="0"/>
          </p:cNvCxnSpPr>
          <p:nvPr/>
        </p:nvCxnSpPr>
        <p:spPr>
          <a:xfrm>
            <a:off x="2272665" y="2141855"/>
            <a:ext cx="1078865" cy="1070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063750" y="407733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7" idx="4"/>
            <a:endCxn id="25" idx="0"/>
          </p:cNvCxnSpPr>
          <p:nvPr/>
        </p:nvCxnSpPr>
        <p:spPr>
          <a:xfrm>
            <a:off x="2126615" y="3644900"/>
            <a:ext cx="144145" cy="43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415415" y="525208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063750" y="525208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5" idx="3"/>
            <a:endCxn id="27" idx="0"/>
          </p:cNvCxnSpPr>
          <p:nvPr/>
        </p:nvCxnSpPr>
        <p:spPr>
          <a:xfrm flipH="1">
            <a:off x="1622425" y="4446270"/>
            <a:ext cx="501650" cy="80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8" idx="0"/>
            <a:endCxn id="25" idx="4"/>
          </p:cNvCxnSpPr>
          <p:nvPr/>
        </p:nvCxnSpPr>
        <p:spPr>
          <a:xfrm flipV="1">
            <a:off x="2270760" y="4509770"/>
            <a:ext cx="0" cy="742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3143250" y="4088130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>
            <a:stCxn id="8" idx="4"/>
            <a:endCxn id="31" idx="0"/>
          </p:cNvCxnSpPr>
          <p:nvPr/>
        </p:nvCxnSpPr>
        <p:spPr>
          <a:xfrm flipH="1">
            <a:off x="3350260" y="3644900"/>
            <a:ext cx="1270" cy="4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639695" y="525208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647440" y="5248910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>
            <a:stCxn id="31" idx="3"/>
            <a:endCxn id="33" idx="0"/>
          </p:cNvCxnSpPr>
          <p:nvPr/>
        </p:nvCxnSpPr>
        <p:spPr>
          <a:xfrm flipH="1">
            <a:off x="2846705" y="4457065"/>
            <a:ext cx="356870" cy="79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4" idx="0"/>
            <a:endCxn id="31" idx="5"/>
          </p:cNvCxnSpPr>
          <p:nvPr/>
        </p:nvCxnSpPr>
        <p:spPr>
          <a:xfrm flipH="1" flipV="1">
            <a:off x="3496310" y="4457065"/>
            <a:ext cx="358140" cy="79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" idx="3"/>
            <a:endCxn id="9" idx="7"/>
          </p:cNvCxnSpPr>
          <p:nvPr/>
        </p:nvCxnSpPr>
        <p:spPr>
          <a:xfrm flipH="1">
            <a:off x="5224780" y="2070100"/>
            <a:ext cx="499745" cy="120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3" idx="5"/>
            <a:endCxn id="11" idx="1"/>
          </p:cNvCxnSpPr>
          <p:nvPr/>
        </p:nvCxnSpPr>
        <p:spPr>
          <a:xfrm>
            <a:off x="6017260" y="2070100"/>
            <a:ext cx="570865" cy="120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5231765" y="4088130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5087620" y="3645535"/>
            <a:ext cx="204470" cy="50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5303520" y="522922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583430" y="525208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stCxn id="43" idx="7"/>
            <a:endCxn id="39" idx="3"/>
          </p:cNvCxnSpPr>
          <p:nvPr/>
        </p:nvCxnSpPr>
        <p:spPr>
          <a:xfrm flipV="1">
            <a:off x="4936490" y="4457065"/>
            <a:ext cx="355600" cy="858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9" idx="4"/>
            <a:endCxn id="41" idx="0"/>
          </p:cNvCxnSpPr>
          <p:nvPr/>
        </p:nvCxnSpPr>
        <p:spPr>
          <a:xfrm>
            <a:off x="5438775" y="4520565"/>
            <a:ext cx="71755" cy="708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6016625" y="408813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11" idx="3"/>
          </p:cNvCxnSpPr>
          <p:nvPr/>
        </p:nvCxnSpPr>
        <p:spPr>
          <a:xfrm flipH="1">
            <a:off x="6383655" y="3581400"/>
            <a:ext cx="204470" cy="56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023610" y="522922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587490" y="522922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46" idx="4"/>
            <a:endCxn id="48" idx="0"/>
          </p:cNvCxnSpPr>
          <p:nvPr/>
        </p:nvCxnSpPr>
        <p:spPr>
          <a:xfrm>
            <a:off x="6223635" y="4520565"/>
            <a:ext cx="6985" cy="708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6" idx="5"/>
            <a:endCxn id="49" idx="0"/>
          </p:cNvCxnSpPr>
          <p:nvPr/>
        </p:nvCxnSpPr>
        <p:spPr>
          <a:xfrm>
            <a:off x="6369685" y="4457065"/>
            <a:ext cx="424815" cy="77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" idx="3"/>
            <a:endCxn id="12" idx="7"/>
          </p:cNvCxnSpPr>
          <p:nvPr/>
        </p:nvCxnSpPr>
        <p:spPr>
          <a:xfrm flipH="1">
            <a:off x="8536940" y="2078355"/>
            <a:ext cx="994410" cy="1197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4"/>
            <a:endCxn id="13" idx="0"/>
          </p:cNvCxnSpPr>
          <p:nvPr/>
        </p:nvCxnSpPr>
        <p:spPr>
          <a:xfrm>
            <a:off x="9678035" y="2141855"/>
            <a:ext cx="81280" cy="1070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8183880" y="4149090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>
            <a:stCxn id="12" idx="4"/>
            <a:endCxn id="66" idx="0"/>
          </p:cNvCxnSpPr>
          <p:nvPr/>
        </p:nvCxnSpPr>
        <p:spPr>
          <a:xfrm>
            <a:off x="8390890" y="3644900"/>
            <a:ext cx="0" cy="50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9264015" y="414909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13" idx="3"/>
            <a:endCxn id="68" idx="0"/>
          </p:cNvCxnSpPr>
          <p:nvPr/>
        </p:nvCxnSpPr>
        <p:spPr>
          <a:xfrm flipH="1">
            <a:off x="9471025" y="3581400"/>
            <a:ext cx="141605" cy="56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7830820" y="5229225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625840" y="525208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>
            <a:stCxn id="70" idx="0"/>
            <a:endCxn id="66" idx="3"/>
          </p:cNvCxnSpPr>
          <p:nvPr/>
        </p:nvCxnSpPr>
        <p:spPr>
          <a:xfrm flipV="1">
            <a:off x="8037830" y="4518025"/>
            <a:ext cx="20637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6" idx="5"/>
            <a:endCxn id="71" idx="0"/>
          </p:cNvCxnSpPr>
          <p:nvPr/>
        </p:nvCxnSpPr>
        <p:spPr>
          <a:xfrm>
            <a:off x="8536940" y="4518025"/>
            <a:ext cx="295910" cy="73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9264015" y="5229225"/>
            <a:ext cx="413385" cy="432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839960" y="5229225"/>
            <a:ext cx="413385" cy="4324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8" idx="4"/>
            <a:endCxn id="74" idx="0"/>
          </p:cNvCxnSpPr>
          <p:nvPr/>
        </p:nvCxnSpPr>
        <p:spPr>
          <a:xfrm>
            <a:off x="9471025" y="4581525"/>
            <a:ext cx="0" cy="64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8" idx="5"/>
            <a:endCxn id="75" idx="0"/>
          </p:cNvCxnSpPr>
          <p:nvPr/>
        </p:nvCxnSpPr>
        <p:spPr>
          <a:xfrm>
            <a:off x="9617075" y="4518025"/>
            <a:ext cx="42989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0"/>
            <a:ext cx="1568341" cy="608856"/>
          </a:xfrm>
        </p:spPr>
        <p:txBody>
          <a:bodyPr/>
          <a:lstStyle/>
          <a:p>
            <a:r>
              <a:rPr lang="zh-CN" altLang="en-US"/>
              <a:t>对称性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1180" y="1196975"/>
                <a:ext cx="10448925" cy="5128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通过观察完整的搜索树，发现三个子树似乎存在某种对称性，我们发现，子树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通过交换颜色可以变化成子树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与子树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通过观察可行解，如：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红，绿，蓝，绿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绿，红，蓝，红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可以发现规律，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两解差别在于红色与绿色进行对调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，进一步观察得出以下结论：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对称性可以描述为：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对于可行解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X=&lt;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，任意对调颜色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如红色变成绿色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),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形成新的可行解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Y=&lt;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仍旧为可行解。</a:t>
                </a:r>
                <a:endParaRPr lang="zh-CN" altLang="en-US" sz="2800" dirty="0">
                  <a:solidFill>
                    <a:schemeClr val="tx1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0" y="1196975"/>
                <a:ext cx="10448925" cy="51288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4"/>
          </p:nvPr>
        </p:nvSpPr>
        <p:spPr>
          <a:xfrm>
            <a:off x="1097915" y="252466"/>
            <a:ext cx="3658870" cy="608858"/>
          </a:xfrm>
        </p:spPr>
        <p:txBody>
          <a:bodyPr wrap="square"/>
          <a:lstStyle/>
          <a:p>
            <a:r>
              <a:rPr lang="zh-CN" altLang="en-US"/>
              <a:t>对称性证明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82980" y="981075"/>
                <a:ext cx="10671175" cy="575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证明：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(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过分严谨的证明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)</a:t>
                </a:r>
                <a:endParaRPr lang="zh-CN" altLang="en-US" sz="2800" dirty="0">
                  <a:solidFill>
                    <a:schemeClr val="tx1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设对调颜色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性质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M(v):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顶点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v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邻接表中已着色的顶点与该顶点不同色的。</a:t>
                </a:r>
                <a:endParaRPr lang="en-US" altLang="zh-CN" sz="2800" dirty="0">
                  <a:solidFill>
                    <a:schemeClr val="tx1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对于任一顶点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u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若其原本颜色不是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中的一种，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M(u)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成立。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若其原本颜色是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，顶点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u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邻接表中已着色的顶点，着的颜色集合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宋体" panose="02010600030101010101" pitchFamily="2" charset="-122"/>
                        <a:cs typeface="宋体" panose="02010600030101010101" pitchFamily="2" charset="-122"/>
                        <a:sym typeface="+mn-ea"/>
                      </a:rPr>
                      <m:t>{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,...}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，对调颜色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后，邻接表着色集合{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4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,...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},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M(u)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依旧成立。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若其原本颜色是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，同理可得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M(u)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依旧成立。</a:t>
                </a:r>
                <a:endParaRPr lang="zh-CN" altLang="en-US" sz="2800" dirty="0">
                  <a:solidFill>
                    <a:schemeClr val="tx1"/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综上，将一可行解对调颜色仍旧为可行解。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" y="981075"/>
                <a:ext cx="10671175" cy="57524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6"/>
          </p:nvPr>
        </p:nvSpPr>
        <p:spPr>
          <a:xfrm>
            <a:off x="1097915" y="252784"/>
            <a:ext cx="3021330" cy="608858"/>
          </a:xfrm>
        </p:spPr>
        <p:txBody>
          <a:bodyPr wrap="square"/>
          <a:lstStyle/>
          <a:p>
            <a:r>
              <a:rPr lang="zh-CN" altLang="en-US"/>
              <a:t>对称性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73735" y="1145540"/>
                <a:ext cx="7469505" cy="355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因此，借助对称性可以将搜索空间缩小。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上述实例中，颜色种类为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，借助对称性将搜索空间缩小为原来的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2800" i="1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对于颜色种类为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k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，则可以缩小为原来的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k−</m:t>
                            </m:r>
                            <m: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2800" dirty="0" smtClean="0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为组合数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" y="1145540"/>
                <a:ext cx="7469505" cy="35579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5"/>
          </p:nvPr>
        </p:nvSpPr>
        <p:spPr>
          <a:xfrm>
            <a:off x="1097899" y="252400"/>
            <a:ext cx="4413141" cy="608856"/>
          </a:xfrm>
        </p:spPr>
        <p:txBody>
          <a:bodyPr/>
          <a:lstStyle/>
          <a:p>
            <a:r>
              <a:rPr lang="zh-CN" altLang="en-US"/>
              <a:t>最坏情况下的时间复杂度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114425" y="1054100"/>
                <a:ext cx="10494645" cy="5036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给定无向图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G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，有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n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个顶点数，有颜色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种。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不考虑剪枝、对称性的情况下，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搜索空间为一颗深度为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n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的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叉树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该树结点个数为：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+...+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800" i="1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꞊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CN" sz="2800" i="1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800" i="1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在每个顶点处要判断当前顶点的着色与已着色的顶点是否颜色冲突，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最坏情况下与其他所有顶点的颜色都要进行比较，即进行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n-1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次比较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，故该算法在最坏情况下的时间复杂度为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O(n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054100"/>
                <a:ext cx="10494645" cy="5036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5"/>
          </p:nvPr>
        </p:nvSpPr>
        <p:spPr>
          <a:xfrm>
            <a:off x="1097899" y="252400"/>
            <a:ext cx="1923941" cy="608856"/>
          </a:xfrm>
        </p:spPr>
        <p:txBody>
          <a:bodyPr/>
          <a:lstStyle/>
          <a:p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9470" y="981075"/>
            <a:ext cx="11317605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、《算法设计与分析》屈婉玲等著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、https://blog.csdn.net/yx1302317313/article/details/90045463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数科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班李恒等的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ppt</a:t>
            </a:r>
            <a:endParaRPr lang="en-US" altLang="zh-CN" sz="2800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127448" y="259433"/>
            <a:ext cx="2649538" cy="608856"/>
          </a:xfrm>
        </p:spPr>
        <p:txBody>
          <a:bodyPr wrap="square"/>
          <a:lstStyle/>
          <a:p>
            <a:r>
              <a:rPr lang="zh-CN" altLang="en-US" dirty="0">
                <a:latin typeface="Times New Roman" panose="02020603050405020304" pitchFamily="18" charset="0"/>
              </a:rPr>
              <a:t>目录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9789" y="1125417"/>
            <a:ext cx="9865096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一、问题背景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二、问题描述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三、具体实例求解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	3.1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多米诺性质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	3.2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搜索树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	3.3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对称性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四、最坏情况下的时间复杂度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五、参考资料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 dirty="0"/>
              <a:t>问题背景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68035" y="1196975"/>
            <a:ext cx="6185535" cy="512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当你为地图着色时，目标是为相邻区域提供不同颜色，以便能够清晰看到它们的共同边界。在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19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世纪中叶，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Francis Guthrie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注意到可以通过这种方式用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种颜色为英格兰着色，他很想知道是否每张地图都可以。他问他兄弟，他兄弟把这个问题传递给了他的一个教授，因此出现了一个著名的数学问题，四色猜想。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9380" y="1268730"/>
            <a:ext cx="5541645" cy="5138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127448" y="259433"/>
            <a:ext cx="2649538" cy="608856"/>
          </a:xfrm>
        </p:spPr>
        <p:txBody>
          <a:bodyPr wrap="square"/>
          <a:lstStyle/>
          <a:p>
            <a:r>
              <a:rPr lang="zh-CN" altLang="en-US" dirty="0">
                <a:latin typeface="Times New Roman" panose="02020603050405020304" pitchFamily="18" charset="0"/>
              </a:rPr>
              <a:t>问题描述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7760" y="1341120"/>
            <a:ext cx="103809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可以将地图着色问题进行抽象，将地区抽象成顶点，若地区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与地区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之间相邻，则顶点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与顶点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之间通过边连接，若不相邻，则无边相连，则该问题可以化成以下形式：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给定无向图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G=(V,E)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为顶点集，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为边集。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现有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种颜色，我们试图为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G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的每个结点分配一个颜色，使得如果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(u,v)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是一条边，那么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v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被分配不同的颜色。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如下是该图着色问题的形式化描述：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着色问题：确定函数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f: V→{1,2,...,k}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，使得对于每条边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(u,v)∈E, 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我们有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f(u)≠f(v)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800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idx="13"/>
          </p:nvPr>
        </p:nvSpPr>
        <p:spPr>
          <a:xfrm>
            <a:off x="1098550" y="252784"/>
            <a:ext cx="2649538" cy="608856"/>
          </a:xfrm>
        </p:spPr>
        <p:txBody>
          <a:bodyPr wrap="square"/>
          <a:lstStyle/>
          <a:p>
            <a:r>
              <a:rPr lang="zh-CN" altLang="en-US" dirty="0">
                <a:latin typeface="Times New Roman" panose="02020603050405020304" pitchFamily="18" charset="0"/>
              </a:rPr>
              <a:t>具体实例求解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415" y="1125220"/>
            <a:ext cx="4464685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给定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个顶点，用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种不同颜色（红，绿，蓝）进行涂色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07935" y="1268730"/>
            <a:ext cx="8743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47665" y="2708910"/>
            <a:ext cx="7169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816090" y="155702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552305" y="274637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664200" y="321310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23835" y="458152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0" idx="3"/>
            <a:endCxn id="52" idx="7"/>
          </p:cNvCxnSpPr>
          <p:nvPr/>
        </p:nvCxnSpPr>
        <p:spPr>
          <a:xfrm flipH="1">
            <a:off x="6402070" y="2294890"/>
            <a:ext cx="540385" cy="104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53" idx="2"/>
          </p:cNvCxnSpPr>
          <p:nvPr/>
        </p:nvCxnSpPr>
        <p:spPr>
          <a:xfrm>
            <a:off x="6402070" y="3950970"/>
            <a:ext cx="1421765" cy="106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0" idx="5"/>
            <a:endCxn id="53" idx="0"/>
          </p:cNvCxnSpPr>
          <p:nvPr/>
        </p:nvCxnSpPr>
        <p:spPr>
          <a:xfrm>
            <a:off x="7553960" y="2294890"/>
            <a:ext cx="702310" cy="228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53" idx="7"/>
          </p:cNvCxnSpPr>
          <p:nvPr/>
        </p:nvCxnSpPr>
        <p:spPr>
          <a:xfrm flipH="1">
            <a:off x="8561705" y="3484245"/>
            <a:ext cx="1116965" cy="122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607935" y="5085715"/>
            <a:ext cx="8794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200005" y="2348865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idx="13"/>
          </p:nvPr>
        </p:nvSpPr>
        <p:spPr>
          <a:xfrm>
            <a:off x="1068070" y="242637"/>
            <a:ext cx="3429000" cy="609466"/>
          </a:xfrm>
        </p:spPr>
        <p:txBody>
          <a:bodyPr wrap="square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多米诺性质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935" y="1052830"/>
            <a:ext cx="714438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设无向图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G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个顶点，有</a:t>
            </a: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en-US" sz="2800" dirty="0">
                <a:latin typeface="宋体" panose="02010600030101010101" pitchFamily="2" charset="-122"/>
                <a:cs typeface="宋体" panose="02010600030101010101" pitchFamily="2" charset="-122"/>
              </a:rPr>
              <a:t>种不同颜色。</a:t>
            </a:r>
            <a:endParaRPr lang="zh-CN" altLang="en-US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1628775"/>
            <a:ext cx="601535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对顶点进行编号，对颜色也进行。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95325" y="2146300"/>
                <a:ext cx="11261090" cy="121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待求解问题可行解可由一个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n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维向量表示：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为第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i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个顶点的颜色，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∈{1, 2, ..., k}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2146300"/>
                <a:ext cx="11261090" cy="12109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95325" y="3141345"/>
                <a:ext cx="11170920" cy="291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约束条件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P: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设解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&gt;(m&lt;=n)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若顶点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邻接表中已着色的顶点与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没有同色的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，那么称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成立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否则，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不成立。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)=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)˄a(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˄...˄a(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𝑣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)</a:t>
                </a:r>
                <a:endParaRPr lang="en-US" altLang="zh-CN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3141345"/>
                <a:ext cx="11170920" cy="29114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2279541" cy="608856"/>
          </a:xfrm>
        </p:spPr>
        <p:txBody>
          <a:bodyPr/>
          <a:lstStyle/>
          <a:p>
            <a:r>
              <a:rPr lang="zh-CN" altLang="en-US"/>
              <a:t>多米诺性质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28295" y="1216660"/>
                <a:ext cx="11581765" cy="121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设解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=&lt;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&gt;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，分别为第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层解与第</a:t>
                </a:r>
                <a:r>
                  <a:rPr lang="en-US" altLang="zh-CN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m+1</a:t>
                </a: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层解。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" y="1216660"/>
                <a:ext cx="11581765" cy="12109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28295" y="2427605"/>
                <a:ext cx="11349990" cy="3449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如果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)→P(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),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则称该问题满足多米诺性质。</a:t>
                </a:r>
                <a:endParaRPr lang="zh-CN" altLang="en-US" sz="2800" dirty="0">
                  <a:solidFill>
                    <a:srgbClr val="FF0000"/>
                  </a:solidFill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换句话说，如果第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层解不满足约束条件，那么第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m+1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宋体" panose="02010600030101010101" pitchFamily="2" charset="-122"/>
                    <a:cs typeface="宋体" panose="02010600030101010101" pitchFamily="2" charset="-122"/>
                  </a:rPr>
                  <a:t>层解也不满足约束条件（注意到逆否命题）。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因此，如果一个问题符合多米诺性质，当其中一个顶点不满足约束条件，则其所有子顶点都不会是可行解，因此可以进行剪枝操作。</a:t>
                </a:r>
                <a:endParaRPr lang="en-US" altLang="zh-CN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8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显然，图着色问题具有多米诺性质。</a:t>
                </a:r>
                <a:endParaRPr lang="zh-CN" altLang="en-US" sz="28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" y="2427605"/>
                <a:ext cx="11349990" cy="3449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搜索树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其中一个可行解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4413141" cy="608856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搜索树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其中一个可行解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6495" y="906780"/>
            <a:ext cx="6534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56270" y="2348865"/>
            <a:ext cx="7092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52305" y="1412875"/>
            <a:ext cx="864235" cy="86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58805" y="1880870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516620" y="274510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73615" y="3357245"/>
            <a:ext cx="864235" cy="8642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19" idx="3"/>
            <a:endCxn id="52" idx="7"/>
          </p:cNvCxnSpPr>
          <p:nvPr/>
        </p:nvCxnSpPr>
        <p:spPr>
          <a:xfrm flipH="1">
            <a:off x="9254490" y="2150745"/>
            <a:ext cx="424180" cy="72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2" idx="5"/>
            <a:endCxn id="20" idx="2"/>
          </p:cNvCxnSpPr>
          <p:nvPr/>
        </p:nvCxnSpPr>
        <p:spPr>
          <a:xfrm>
            <a:off x="9254490" y="3482975"/>
            <a:ext cx="619125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9" idx="5"/>
            <a:endCxn id="20" idx="0"/>
          </p:cNvCxnSpPr>
          <p:nvPr/>
        </p:nvCxnSpPr>
        <p:spPr>
          <a:xfrm>
            <a:off x="10290175" y="2150745"/>
            <a:ext cx="1587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1" idx="3"/>
            <a:endCxn id="20" idx="7"/>
          </p:cNvCxnSpPr>
          <p:nvPr/>
        </p:nvCxnSpPr>
        <p:spPr>
          <a:xfrm flipH="1">
            <a:off x="10611485" y="2618740"/>
            <a:ext cx="27368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9999345" y="4077335"/>
            <a:ext cx="6330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992485" y="1341120"/>
            <a:ext cx="823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v4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15640" y="1052830"/>
            <a:ext cx="413385" cy="432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135505" y="2061210"/>
            <a:ext cx="413385" cy="432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35280" y="1880870"/>
            <a:ext cx="623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x1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0520" y="2871470"/>
            <a:ext cx="59372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x2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50520" y="4077335"/>
            <a:ext cx="5835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x3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0520" y="5030470"/>
            <a:ext cx="6838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x4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UwZWNkMmVhMzI0ZmYwMmZiOTdlNDAwZDIxOWFmYjMifQ==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2265</Words>
  <Application>WPS 演示</Application>
  <PresentationFormat>宽屏</PresentationFormat>
  <Paragraphs>230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Times New Roman</vt:lpstr>
      <vt:lpstr>Segoe UI</vt:lpstr>
      <vt:lpstr>微软雅黑</vt:lpstr>
      <vt:lpstr>管峻楷书简体</vt:lpstr>
      <vt:lpstr>思源宋体 CN Heavy</vt:lpstr>
      <vt:lpstr>Segoe UI Light</vt:lpstr>
      <vt:lpstr>微软雅黑 Light</vt:lpstr>
      <vt:lpstr>思源宋体 CN Heavy</vt:lpstr>
      <vt:lpstr>隶书</vt:lpstr>
      <vt:lpstr>等线</vt:lpstr>
      <vt:lpstr>黑体</vt:lpstr>
      <vt:lpstr>Cambria Math</vt:lpstr>
      <vt:lpstr>MS Mincho</vt:lpstr>
      <vt:lpstr>Segoe Print</vt:lpstr>
      <vt:lpstr>Arial Unicode MS</vt:lpstr>
      <vt:lpstr>Segoe UI Black</vt:lpstr>
      <vt:lpstr>Bahnschrift SemiBold SemiCondensed</vt:lpstr>
      <vt:lpstr>Ebrima</vt:lpstr>
      <vt:lpstr>Gadugi</vt:lpstr>
      <vt:lpstr>Heebo</vt:lpstr>
      <vt:lpstr>Ink Free</vt:lpstr>
      <vt:lpstr>Lucida Console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徐+</cp:lastModifiedBy>
  <cp:revision>3368</cp:revision>
  <dcterms:created xsi:type="dcterms:W3CDTF">2005-03-03T04:54:00Z</dcterms:created>
  <dcterms:modified xsi:type="dcterms:W3CDTF">2022-06-04T01:49:27Z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275BEE1735684975B9380B444A914AC5</vt:lpwstr>
  </property>
</Properties>
</file>